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28"/>
  </p:notesMasterIdLst>
  <p:sldIdLst>
    <p:sldId id="315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29" r:id="rId14"/>
    <p:sldId id="533" r:id="rId15"/>
    <p:sldId id="546" r:id="rId16"/>
    <p:sldId id="547" r:id="rId17"/>
    <p:sldId id="548" r:id="rId18"/>
    <p:sldId id="549" r:id="rId19"/>
    <p:sldId id="550" r:id="rId20"/>
    <p:sldId id="551" r:id="rId21"/>
    <p:sldId id="552" r:id="rId22"/>
    <p:sldId id="553" r:id="rId23"/>
    <p:sldId id="554" r:id="rId24"/>
    <p:sldId id="555" r:id="rId25"/>
    <p:sldId id="556" r:id="rId26"/>
    <p:sldId id="464" r:id="rId2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CCFF"/>
    <a:srgbClr val="FF5050"/>
    <a:srgbClr val="FF66FF"/>
    <a:srgbClr val="FF0066"/>
    <a:srgbClr val="660033"/>
    <a:srgbClr val="9933FF"/>
    <a:srgbClr val="D44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0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75A5A-F22A-45DB-BC43-73F62EAFCF81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BH"/>
        </a:p>
      </dgm:t>
    </dgm:pt>
    <dgm:pt modelId="{3A2E21FE-EF9A-428B-A41F-B0DC2712EFA9}">
      <dgm:prSet phldrT="[Text]"/>
      <dgm:spPr>
        <a:solidFill>
          <a:schemeClr val="accent4">
            <a:lumMod val="25000"/>
            <a:lumOff val="75000"/>
          </a:schemeClr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Attitude Scales</a:t>
          </a:r>
          <a:endParaRPr lang="ar-BH" b="1" dirty="0">
            <a:solidFill>
              <a:schemeClr val="tx1"/>
            </a:solidFill>
          </a:endParaRPr>
        </a:p>
      </dgm:t>
    </dgm:pt>
    <dgm:pt modelId="{7BBF23E6-9E1F-4736-AF92-1B2DA5CA4C6C}" type="parTrans" cxnId="{E3725592-665E-44D9-95E5-71A64411DD91}">
      <dgm:prSet/>
      <dgm:spPr/>
      <dgm:t>
        <a:bodyPr/>
        <a:lstStyle/>
        <a:p>
          <a:pPr rtl="1"/>
          <a:endParaRPr lang="ar-BH"/>
        </a:p>
      </dgm:t>
    </dgm:pt>
    <dgm:pt modelId="{8DFB925B-8CF9-4DFA-A421-A83295475A69}" type="sibTrans" cxnId="{E3725592-665E-44D9-95E5-71A64411DD91}">
      <dgm:prSet/>
      <dgm:spPr/>
      <dgm:t>
        <a:bodyPr/>
        <a:lstStyle/>
        <a:p>
          <a:pPr rtl="1"/>
          <a:endParaRPr lang="ar-BH"/>
        </a:p>
      </dgm:t>
    </dgm:pt>
    <dgm:pt modelId="{6C7FD6DE-BB6F-492A-9678-F3A297E15013}">
      <dgm:prSet phldrT="[Text]"/>
      <dgm:spPr>
        <a:solidFill>
          <a:srgbClr val="FFCCFF"/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Personality Tests</a:t>
          </a:r>
          <a:endParaRPr lang="ar-BH" b="1" dirty="0">
            <a:solidFill>
              <a:schemeClr val="tx1"/>
            </a:solidFill>
          </a:endParaRPr>
        </a:p>
      </dgm:t>
    </dgm:pt>
    <dgm:pt modelId="{EB2FF7B5-DFBE-4916-B9A7-F6A49DFFFE29}" type="parTrans" cxnId="{27859609-DC83-43D0-B74A-D2A17E2204AA}">
      <dgm:prSet/>
      <dgm:spPr/>
      <dgm:t>
        <a:bodyPr/>
        <a:lstStyle/>
        <a:p>
          <a:pPr rtl="1"/>
          <a:endParaRPr lang="ar-BH"/>
        </a:p>
      </dgm:t>
    </dgm:pt>
    <dgm:pt modelId="{3781F98D-695C-4FED-9993-F21C47BD2C3D}" type="sibTrans" cxnId="{27859609-DC83-43D0-B74A-D2A17E2204AA}">
      <dgm:prSet/>
      <dgm:spPr/>
      <dgm:t>
        <a:bodyPr/>
        <a:lstStyle/>
        <a:p>
          <a:pPr rtl="1"/>
          <a:endParaRPr lang="ar-BH"/>
        </a:p>
      </dgm:t>
    </dgm:pt>
    <dgm:pt modelId="{E2CE1AA2-6335-4862-BDD0-6136CF54064D}">
      <dgm:prSet phldrT="[Text]"/>
      <dgm:spPr>
        <a:solidFill>
          <a:srgbClr val="00B0F0"/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Achievement &amp;</a:t>
          </a:r>
          <a:endParaRPr lang="ar-BH" b="1" dirty="0" smtClean="0">
            <a:solidFill>
              <a:schemeClr val="tx1"/>
            </a:solidFill>
          </a:endParaRPr>
        </a:p>
        <a:p>
          <a:pPr rtl="1"/>
          <a:r>
            <a:rPr lang="en-US" b="1" dirty="0" smtClean="0">
              <a:solidFill>
                <a:schemeClr val="tx1"/>
              </a:solidFill>
            </a:rPr>
            <a:t>Aptitude Tests</a:t>
          </a:r>
          <a:endParaRPr lang="ar-BH" b="1" dirty="0">
            <a:solidFill>
              <a:schemeClr val="tx1"/>
            </a:solidFill>
          </a:endParaRPr>
        </a:p>
      </dgm:t>
    </dgm:pt>
    <dgm:pt modelId="{3146A2F5-2F87-4258-B6F7-9316579D3A57}" type="parTrans" cxnId="{BD9BBD15-351B-45E0-9788-8090EEDD30C0}">
      <dgm:prSet/>
      <dgm:spPr/>
      <dgm:t>
        <a:bodyPr/>
        <a:lstStyle/>
        <a:p>
          <a:pPr rtl="1"/>
          <a:endParaRPr lang="ar-BH"/>
        </a:p>
      </dgm:t>
    </dgm:pt>
    <dgm:pt modelId="{FA86E47D-D897-4740-881E-2739BA5D4B16}" type="sibTrans" cxnId="{BD9BBD15-351B-45E0-9788-8090EEDD30C0}">
      <dgm:prSet/>
      <dgm:spPr/>
      <dgm:t>
        <a:bodyPr/>
        <a:lstStyle/>
        <a:p>
          <a:pPr rtl="1"/>
          <a:endParaRPr lang="ar-BH"/>
        </a:p>
      </dgm:t>
    </dgm:pt>
    <dgm:pt modelId="{D82376D2-9304-46B5-8DD3-F4EC6F5DFB9D}">
      <dgm:prSet/>
      <dgm:spPr>
        <a:solidFill>
          <a:srgbClr val="66FFFF"/>
        </a:solidFill>
      </dgm:spPr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Observational Techniques</a:t>
          </a:r>
          <a:endParaRPr lang="ar-BH" b="1" dirty="0">
            <a:solidFill>
              <a:schemeClr val="tx1"/>
            </a:solidFill>
          </a:endParaRPr>
        </a:p>
      </dgm:t>
    </dgm:pt>
    <dgm:pt modelId="{41E84421-6930-4A89-A213-BF3530C35FA0}" type="parTrans" cxnId="{2878AF14-0627-482D-8C19-417C65F14320}">
      <dgm:prSet/>
      <dgm:spPr/>
      <dgm:t>
        <a:bodyPr/>
        <a:lstStyle/>
        <a:p>
          <a:pPr rtl="1"/>
          <a:endParaRPr lang="ar-BH"/>
        </a:p>
      </dgm:t>
    </dgm:pt>
    <dgm:pt modelId="{C07C31B1-B16B-4124-A1E1-394C19E158FD}" type="sibTrans" cxnId="{2878AF14-0627-482D-8C19-417C65F14320}">
      <dgm:prSet/>
      <dgm:spPr/>
      <dgm:t>
        <a:bodyPr/>
        <a:lstStyle/>
        <a:p>
          <a:pPr rtl="1"/>
          <a:endParaRPr lang="ar-BH"/>
        </a:p>
      </dgm:t>
    </dgm:pt>
    <dgm:pt modelId="{40A0D721-AAA7-49F9-B3C0-BF30E016CAB6}" type="pres">
      <dgm:prSet presAssocID="{61875A5A-F22A-45DB-BC43-73F62EAFCF81}" presName="diagram" presStyleCnt="0">
        <dgm:presLayoutVars>
          <dgm:dir/>
          <dgm:resizeHandles val="exact"/>
        </dgm:presLayoutVars>
      </dgm:prSet>
      <dgm:spPr/>
    </dgm:pt>
    <dgm:pt modelId="{CFA1A091-73BD-4096-80B5-C2F9D6DF1726}" type="pres">
      <dgm:prSet presAssocID="{3A2E21FE-EF9A-428B-A41F-B0DC2712EFA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BH"/>
        </a:p>
      </dgm:t>
    </dgm:pt>
    <dgm:pt modelId="{BC2B21F1-AD51-46EC-AFF6-A7A379EAD1A4}" type="pres">
      <dgm:prSet presAssocID="{8DFB925B-8CF9-4DFA-A421-A83295475A69}" presName="sibTrans" presStyleCnt="0"/>
      <dgm:spPr/>
    </dgm:pt>
    <dgm:pt modelId="{5DF16D96-E346-44E4-8F37-09D10D3CEDC3}" type="pres">
      <dgm:prSet presAssocID="{6C7FD6DE-BB6F-492A-9678-F3A297E150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BH"/>
        </a:p>
      </dgm:t>
    </dgm:pt>
    <dgm:pt modelId="{E70F8490-DA16-492B-BCCE-10926EF74BEE}" type="pres">
      <dgm:prSet presAssocID="{3781F98D-695C-4FED-9993-F21C47BD2C3D}" presName="sibTrans" presStyleCnt="0"/>
      <dgm:spPr/>
    </dgm:pt>
    <dgm:pt modelId="{F39359DD-C825-4907-8BF7-A248B66D61B1}" type="pres">
      <dgm:prSet presAssocID="{E2CE1AA2-6335-4862-BDD0-6136CF5406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BH"/>
        </a:p>
      </dgm:t>
    </dgm:pt>
    <dgm:pt modelId="{62A86E5B-DE05-4B78-8938-725CB2C403CE}" type="pres">
      <dgm:prSet presAssocID="{FA86E47D-D897-4740-881E-2739BA5D4B16}" presName="sibTrans" presStyleCnt="0"/>
      <dgm:spPr/>
    </dgm:pt>
    <dgm:pt modelId="{1DEC24B1-F8B5-400D-B259-2A54C24BDCBE}" type="pres">
      <dgm:prSet presAssocID="{D82376D2-9304-46B5-8DD3-F4EC6F5DFB9D}" presName="node" presStyleLbl="node1" presStyleIdx="3" presStyleCnt="4">
        <dgm:presLayoutVars>
          <dgm:bulletEnabled val="1"/>
        </dgm:presLayoutVars>
      </dgm:prSet>
      <dgm:spPr/>
    </dgm:pt>
  </dgm:ptLst>
  <dgm:cxnLst>
    <dgm:cxn modelId="{44F616D2-E79F-45A6-A9BE-6121FAC20CB9}" type="presOf" srcId="{61875A5A-F22A-45DB-BC43-73F62EAFCF81}" destId="{40A0D721-AAA7-49F9-B3C0-BF30E016CAB6}" srcOrd="0" destOrd="0" presId="urn:microsoft.com/office/officeart/2005/8/layout/default"/>
    <dgm:cxn modelId="{BD9BBD15-351B-45E0-9788-8090EEDD30C0}" srcId="{61875A5A-F22A-45DB-BC43-73F62EAFCF81}" destId="{E2CE1AA2-6335-4862-BDD0-6136CF54064D}" srcOrd="2" destOrd="0" parTransId="{3146A2F5-2F87-4258-B6F7-9316579D3A57}" sibTransId="{FA86E47D-D897-4740-881E-2739BA5D4B16}"/>
    <dgm:cxn modelId="{8ED7D74C-CB00-4B20-98F5-5CF6B085FC7E}" type="presOf" srcId="{3A2E21FE-EF9A-428B-A41F-B0DC2712EFA9}" destId="{CFA1A091-73BD-4096-80B5-C2F9D6DF1726}" srcOrd="0" destOrd="0" presId="urn:microsoft.com/office/officeart/2005/8/layout/default"/>
    <dgm:cxn modelId="{E3725592-665E-44D9-95E5-71A64411DD91}" srcId="{61875A5A-F22A-45DB-BC43-73F62EAFCF81}" destId="{3A2E21FE-EF9A-428B-A41F-B0DC2712EFA9}" srcOrd="0" destOrd="0" parTransId="{7BBF23E6-9E1F-4736-AF92-1B2DA5CA4C6C}" sibTransId="{8DFB925B-8CF9-4DFA-A421-A83295475A69}"/>
    <dgm:cxn modelId="{72E79E11-59E0-4E7F-9D16-B3C1C062BE01}" type="presOf" srcId="{D82376D2-9304-46B5-8DD3-F4EC6F5DFB9D}" destId="{1DEC24B1-F8B5-400D-B259-2A54C24BDCBE}" srcOrd="0" destOrd="0" presId="urn:microsoft.com/office/officeart/2005/8/layout/default"/>
    <dgm:cxn modelId="{2878AF14-0627-482D-8C19-417C65F14320}" srcId="{61875A5A-F22A-45DB-BC43-73F62EAFCF81}" destId="{D82376D2-9304-46B5-8DD3-F4EC6F5DFB9D}" srcOrd="3" destOrd="0" parTransId="{41E84421-6930-4A89-A213-BF3530C35FA0}" sibTransId="{C07C31B1-B16B-4124-A1E1-394C19E158FD}"/>
    <dgm:cxn modelId="{08291A29-10B0-4E44-8B66-3713B35E5390}" type="presOf" srcId="{E2CE1AA2-6335-4862-BDD0-6136CF54064D}" destId="{F39359DD-C825-4907-8BF7-A248B66D61B1}" srcOrd="0" destOrd="0" presId="urn:microsoft.com/office/officeart/2005/8/layout/default"/>
    <dgm:cxn modelId="{27859609-DC83-43D0-B74A-D2A17E2204AA}" srcId="{61875A5A-F22A-45DB-BC43-73F62EAFCF81}" destId="{6C7FD6DE-BB6F-492A-9678-F3A297E15013}" srcOrd="1" destOrd="0" parTransId="{EB2FF7B5-DFBE-4916-B9A7-F6A49DFFFE29}" sibTransId="{3781F98D-695C-4FED-9993-F21C47BD2C3D}"/>
    <dgm:cxn modelId="{75C23190-AD0D-484F-9F1A-4164B1421F0F}" type="presOf" srcId="{6C7FD6DE-BB6F-492A-9678-F3A297E15013}" destId="{5DF16D96-E346-44E4-8F37-09D10D3CEDC3}" srcOrd="0" destOrd="0" presId="urn:microsoft.com/office/officeart/2005/8/layout/default"/>
    <dgm:cxn modelId="{73759F05-842C-4EAD-8016-52DAA9C7292E}" type="presParOf" srcId="{40A0D721-AAA7-49F9-B3C0-BF30E016CAB6}" destId="{CFA1A091-73BD-4096-80B5-C2F9D6DF1726}" srcOrd="0" destOrd="0" presId="urn:microsoft.com/office/officeart/2005/8/layout/default"/>
    <dgm:cxn modelId="{FE6E74C8-28EB-4997-901C-0303F0C6598A}" type="presParOf" srcId="{40A0D721-AAA7-49F9-B3C0-BF30E016CAB6}" destId="{BC2B21F1-AD51-46EC-AFF6-A7A379EAD1A4}" srcOrd="1" destOrd="0" presId="urn:microsoft.com/office/officeart/2005/8/layout/default"/>
    <dgm:cxn modelId="{A55E7897-5063-46E1-9D6C-097F2C7D57C0}" type="presParOf" srcId="{40A0D721-AAA7-49F9-B3C0-BF30E016CAB6}" destId="{5DF16D96-E346-44E4-8F37-09D10D3CEDC3}" srcOrd="2" destOrd="0" presId="urn:microsoft.com/office/officeart/2005/8/layout/default"/>
    <dgm:cxn modelId="{4F49D26B-43E5-451F-9288-C044DE01E915}" type="presParOf" srcId="{40A0D721-AAA7-49F9-B3C0-BF30E016CAB6}" destId="{E70F8490-DA16-492B-BCCE-10926EF74BEE}" srcOrd="3" destOrd="0" presId="urn:microsoft.com/office/officeart/2005/8/layout/default"/>
    <dgm:cxn modelId="{1EF164AB-2859-4744-8763-962487FE77A6}" type="presParOf" srcId="{40A0D721-AAA7-49F9-B3C0-BF30E016CAB6}" destId="{F39359DD-C825-4907-8BF7-A248B66D61B1}" srcOrd="4" destOrd="0" presId="urn:microsoft.com/office/officeart/2005/8/layout/default"/>
    <dgm:cxn modelId="{6A41874D-AEDE-44E7-98A2-F1A336551E76}" type="presParOf" srcId="{40A0D721-AAA7-49F9-B3C0-BF30E016CAB6}" destId="{62A86E5B-DE05-4B78-8938-725CB2C403CE}" srcOrd="5" destOrd="0" presId="urn:microsoft.com/office/officeart/2005/8/layout/default"/>
    <dgm:cxn modelId="{94AB048F-FAFD-4844-B4A6-6BC77D387DA7}" type="presParOf" srcId="{40A0D721-AAA7-49F9-B3C0-BF30E016CAB6}" destId="{1DEC24B1-F8B5-400D-B259-2A54C24BDCB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1A091-73BD-4096-80B5-C2F9D6DF1726}">
      <dsp:nvSpPr>
        <dsp:cNvPr id="0" name=""/>
        <dsp:cNvSpPr/>
      </dsp:nvSpPr>
      <dsp:spPr>
        <a:xfrm>
          <a:off x="981628" y="1174"/>
          <a:ext cx="2767770" cy="1660662"/>
        </a:xfrm>
        <a:prstGeom prst="rect">
          <a:avLst/>
        </a:prstGeom>
        <a:solidFill>
          <a:schemeClr val="accent4">
            <a:lumMod val="25000"/>
            <a:lumOff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Attitude Scales</a:t>
          </a:r>
          <a:endParaRPr lang="ar-BH" sz="2700" b="1" kern="1200" dirty="0">
            <a:solidFill>
              <a:schemeClr val="tx1"/>
            </a:solidFill>
          </a:endParaRPr>
        </a:p>
      </dsp:txBody>
      <dsp:txXfrm>
        <a:off x="981628" y="1174"/>
        <a:ext cx="2767770" cy="1660662"/>
      </dsp:txXfrm>
    </dsp:sp>
    <dsp:sp modelId="{5DF16D96-E346-44E4-8F37-09D10D3CEDC3}">
      <dsp:nvSpPr>
        <dsp:cNvPr id="0" name=""/>
        <dsp:cNvSpPr/>
      </dsp:nvSpPr>
      <dsp:spPr>
        <a:xfrm>
          <a:off x="4026176" y="1174"/>
          <a:ext cx="2767770" cy="1660662"/>
        </a:xfrm>
        <a:prstGeom prst="rect">
          <a:avLst/>
        </a:prstGeom>
        <a:solidFill>
          <a:srgbClr val="FF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Personality Tests</a:t>
          </a:r>
          <a:endParaRPr lang="ar-BH" sz="2700" b="1" kern="1200" dirty="0">
            <a:solidFill>
              <a:schemeClr val="tx1"/>
            </a:solidFill>
          </a:endParaRPr>
        </a:p>
      </dsp:txBody>
      <dsp:txXfrm>
        <a:off x="4026176" y="1174"/>
        <a:ext cx="2767770" cy="1660662"/>
      </dsp:txXfrm>
    </dsp:sp>
    <dsp:sp modelId="{F39359DD-C825-4907-8BF7-A248B66D61B1}">
      <dsp:nvSpPr>
        <dsp:cNvPr id="0" name=""/>
        <dsp:cNvSpPr/>
      </dsp:nvSpPr>
      <dsp:spPr>
        <a:xfrm>
          <a:off x="981628" y="1938613"/>
          <a:ext cx="2767770" cy="1660662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Achievement &amp;</a:t>
          </a:r>
          <a:endParaRPr lang="ar-BH" sz="2700" b="1" kern="1200" dirty="0" smtClean="0">
            <a:solidFill>
              <a:schemeClr val="tx1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Aptitude Tests</a:t>
          </a:r>
          <a:endParaRPr lang="ar-BH" sz="2700" b="1" kern="1200" dirty="0">
            <a:solidFill>
              <a:schemeClr val="tx1"/>
            </a:solidFill>
          </a:endParaRPr>
        </a:p>
      </dsp:txBody>
      <dsp:txXfrm>
        <a:off x="981628" y="1938613"/>
        <a:ext cx="2767770" cy="1660662"/>
      </dsp:txXfrm>
    </dsp:sp>
    <dsp:sp modelId="{1DEC24B1-F8B5-400D-B259-2A54C24BDCBE}">
      <dsp:nvSpPr>
        <dsp:cNvPr id="0" name=""/>
        <dsp:cNvSpPr/>
      </dsp:nvSpPr>
      <dsp:spPr>
        <a:xfrm>
          <a:off x="4026176" y="1938613"/>
          <a:ext cx="2767770" cy="1660662"/>
        </a:xfrm>
        <a:prstGeom prst="rect">
          <a:avLst/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>
              <a:solidFill>
                <a:schemeClr val="tx1"/>
              </a:solidFill>
            </a:rPr>
            <a:t>Observational Techniques</a:t>
          </a:r>
          <a:endParaRPr lang="ar-BH" sz="2700" b="1" kern="1200" dirty="0">
            <a:solidFill>
              <a:schemeClr val="tx1"/>
            </a:solidFill>
          </a:endParaRPr>
        </a:p>
      </dsp:txBody>
      <dsp:txXfrm>
        <a:off x="4026176" y="1938613"/>
        <a:ext cx="2767770" cy="1660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cs typeface="Tahoma" pitchFamily="34" charset="0"/>
              </a:defRPr>
            </a:lvl1pPr>
          </a:lstStyle>
          <a:p>
            <a:pPr>
              <a:defRPr/>
            </a:pPr>
            <a:fld id="{72307F4D-65DD-4065-B371-3D7DAA28105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65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BH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332B2EF-981E-412E-8896-7D84A0523AC0}" type="slidenum">
              <a:rPr lang="ar-SA" smtClean="0">
                <a:cs typeface="Tahoma" pitchFamily="34" charset="0"/>
              </a:rPr>
              <a:pPr eaLnBrk="1" hangingPunct="1"/>
              <a:t>1</a:t>
            </a:fld>
            <a:endParaRPr lang="en-US" smtClean="0"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6D448-1019-4BCC-9CA7-E9383DEF08E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87506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39E30-C7E2-4BE5-AE53-3AAF1B3B138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48480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91E97-4444-4D21-95CD-426AC00DA5B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68833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0650-7D2B-4CB2-8B2B-1B17DE96534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225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FB5A5-327C-4807-A1DC-37E182B2A2F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23832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CBD2A-F4C5-4ACF-8147-80227D6D2C6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79792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BE8D-3CE7-4C65-B796-2832AA49EA9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32695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86AB-22A4-47EB-AAD3-111653CE6ED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47389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34D8-D8C7-40BD-BD62-30EC30DB6C5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18799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436BD-0678-48C4-83E7-874AF617CBE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45003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D37E-2243-46CA-8BC8-D9D4075BBCC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45755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9C70-BDA0-4C43-9ABE-2C7272EE478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67512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FF8A">
            <a:alpha val="7803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13B3D6B-AD60-4A6C-9752-8CF70B048AC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66FF"/>
          </a:fgClr>
          <a:bgClr>
            <a:srgbClr val="FF006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7025" y="2060848"/>
            <a:ext cx="816165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/>
              <a:t>Research Seminar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916832"/>
            <a:ext cx="7725544" cy="2448272"/>
          </a:xfrm>
        </p:spPr>
        <p:txBody>
          <a:bodyPr/>
          <a:lstStyle/>
          <a:p>
            <a:pPr marL="342900" indent="-342900" algn="just" rtl="0" eaLnBrk="0" hangingPunct="0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b="1" kern="12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Standardized achievement tests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are available for single school subjects, such</a:t>
            </a:r>
            <a:b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as mathematics and chemistry, and also in the form of comprehensive batteries</a:t>
            </a:r>
            <a:b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measuring several areas of achievement.</a:t>
            </a:r>
            <a:endParaRPr lang="ar-BH" sz="32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06899"/>
      </p:ext>
    </p:extLst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896544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selecting an achievement test, researchers must be careful to choose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that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reliable and is appropriate (valid) for measuring the aspect of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achievement in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 they are interested. </a:t>
            </a:r>
            <a:endParaRPr lang="en-US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be a direct link between the test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 and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curriculum to which students have been exposed. </a:t>
            </a:r>
            <a:endParaRPr lang="en-US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must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 be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 and reliable for the type of subjects included in the study. Sometimes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researcher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not able to select the test but must use what the school system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already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selected. </a:t>
            </a:r>
            <a:endParaRPr lang="ar-BH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82834"/>
      </p:ext>
    </p:extLst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8572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Researcher-Made Tests</a:t>
            </a:r>
            <a:endParaRPr lang="ar-B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632848" cy="3886200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advantage of a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researcher-made test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that it can be tailored to be content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that is, it will match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 closely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content that was covered in the classroom or in the research study. </a:t>
            </a:r>
            <a:endParaRPr lang="en-US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suppose a teacher wants to compare the effects of two teaching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methods on students’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achievement in mathematics.</a:t>
            </a:r>
            <a:endParaRPr lang="ar-BH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75509"/>
      </p:ext>
    </p:extLst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48872" cy="1029742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Norm-Referenced and Criterion-Referenced Tests</a:t>
            </a:r>
            <a:endParaRPr lang="ar-BH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188296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the basis of the type of interpretation made, standardized and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teacher-made tests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be further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norm-referenced or criterion-referenced.</a:t>
            </a: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4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Norm-referenced tests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permit researchers to compare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individuals’ performance on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test to the performance of other individuals. An individual’s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performance is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interpreted in terms of his or her relative position in a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specified reference group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known as the normative group. Typically, </a:t>
            </a:r>
            <a:r>
              <a:rPr lang="en-US" sz="24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standardized tests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 referenced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reporting performance in terms of percentiles, standard scores,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similar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measures.</a:t>
            </a:r>
            <a:endParaRPr lang="ar-BH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0973"/>
      </p:ext>
    </p:extLst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596854" cy="3384376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contrast, </a:t>
            </a:r>
            <a:r>
              <a:rPr lang="en-US" sz="28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criterion-referenced tests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enable researchers to describe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a specific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 can do, without reference to the performance of others.</a:t>
            </a: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reported in terms of the level of mastery of some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well-defined content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skill domain.</a:t>
            </a:r>
            <a:endParaRPr lang="ar-BH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25559"/>
      </p:ext>
    </p:extLst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Test Performance Range</a:t>
            </a:r>
            <a:endParaRPr lang="ar-BH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886200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range of performance that an achievement test permits is important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Researchers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want a test designed so that the subjects can perform fully to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their ability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 without being restricted by the test. </a:t>
            </a:r>
            <a:endPara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testing effects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may occur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ceiling effect occurs when many of the scores on a measure are at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near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maximum possible score. Tests with a ceiling effect are too easy for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of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examinees, and we do not know what their scores might have been if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had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been a higher ceiling.</a:t>
            </a:r>
            <a:endParaRPr lang="ar-BH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13772"/>
      </p:ext>
    </p:extLst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Performance Assessments</a:t>
            </a:r>
            <a:endParaRPr lang="ar-B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05000"/>
            <a:ext cx="7632848" cy="3540224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performance test is a technique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which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researcher directly observes and assesses an individual’s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performance of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certain task and/or judges the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finished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 of that performance. The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taker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asked to carry out a process such as playing a musical instrument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tuning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car engine or to produce a product such as a written essay. The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performance or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 is judged against established criteria.</a:t>
            </a:r>
            <a:endParaRPr lang="ar-BH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337722"/>
      </p:ext>
    </p:extLst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US" sz="2400" b="1" i="1" dirty="0">
                <a:solidFill>
                  <a:srgbClr val="FF0000"/>
                </a:solidFill>
              </a:rPr>
              <a:t>Constructing a Performance Test </a:t>
            </a:r>
            <a:r>
              <a:rPr lang="en-US" sz="2400" b="1" dirty="0">
                <a:solidFill>
                  <a:srgbClr val="FF0000"/>
                </a:solidFill>
              </a:rPr>
              <a:t>To create a performance test, follow these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three basic steps:</a:t>
            </a:r>
            <a:endParaRPr lang="ar-BH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05000"/>
            <a:ext cx="7416824" cy="3886200"/>
          </a:xfrm>
        </p:spPr>
        <p:txBody>
          <a:bodyPr/>
          <a:lstStyle/>
          <a:p>
            <a:pPr marL="0" indent="0" algn="just" rtl="0" eaLnBrk="0" hangingPunct="0">
              <a:buNone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Begin with a clear statement of the objectives and what individuals will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asked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do and the conditions under which the task will be performed. A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 of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specifications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listing the critical dimensions to be assessed will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lead to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more comprehensive coverage of the domain. State whether there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limits, whether reference books will be available, and so on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77640"/>
      </p:ext>
    </p:extLst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869560" cy="3886200"/>
          </a:xfrm>
        </p:spPr>
        <p:txBody>
          <a:bodyPr/>
          <a:lstStyle/>
          <a:p>
            <a:pPr marL="0" indent="0" algn="just" rtl="0" eaLnBrk="0" hangingPunct="0">
              <a:buNone/>
            </a:pP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2-Provide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problem or an exercise that gives students an opportunity to perform—either a simulation or an actual task. All individuals must be asked to perform the same task.</a:t>
            </a:r>
          </a:p>
          <a:p>
            <a:pPr marL="0" indent="0" algn="just" rtl="0" eaLnBrk="0" hangingPunct="0">
              <a:buNone/>
            </a:pP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 an instrument (checklist, rating scale, or something similar)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lists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relevant criteria to use in evaluating the performance and/or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product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Make sure that the same criteria are used for each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individual’s performance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product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715263671"/>
      </p:ext>
    </p:extLst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Notes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05000"/>
            <a:ext cx="7488832" cy="3886200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Performance tests are useful for measuring abilities and skills that cannot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measured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paper-and-pencil tests. However, they are time intensive and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thus more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expensive to administer and score.</a:t>
            </a:r>
            <a:endParaRPr lang="ar-BH" sz="3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957022"/>
      </p:ext>
    </p:extLst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Tools of Research</a:t>
            </a:r>
            <a:endParaRPr lang="ar-BH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3540224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Selecting appropriate and useful measuring instruments is critical to the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success of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any research study. One must select or develop scales and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instruments that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measure complex constructs such as intelligence, achievement, personality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motivation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attitudes, aptitudes, interests, and self-concept. </a:t>
            </a:r>
            <a:endPara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basic 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ways to obtain these measures for your study: </a:t>
            </a:r>
            <a:r>
              <a:rPr lang="en-US" sz="2400" b="1" u="sng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one that has </a:t>
            </a:r>
            <a:r>
              <a:rPr lang="en-US" sz="2400" b="1" u="sng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already been </a:t>
            </a:r>
            <a:r>
              <a:rPr lang="en-US" sz="2400" b="1" u="sng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developed or construct your </a:t>
            </a:r>
            <a:r>
              <a:rPr lang="en-US" sz="2400" b="1" u="sng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own.</a:t>
            </a:r>
            <a:endParaRPr lang="ar-BH" sz="2400" b="1" u="sng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446038"/>
      </p:ext>
    </p:extLst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APTITUDE TESTS</a:t>
            </a:r>
            <a:endParaRPr lang="ar-B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05000"/>
            <a:ext cx="7560840" cy="3886200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32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Aptitude tests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 from achievement tests in that aptitude tests attempt to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 general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ability or potential for learning a body of knowledge and skills,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whereas achievement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attempt to measure the actual extent of acquired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knowledge and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skills in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areas.</a:t>
            </a:r>
            <a:endParaRPr lang="ar-BH" sz="3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14807"/>
      </p:ext>
    </p:extLst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704856" cy="5040560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Aptitude tests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 a subject’s ability to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perceive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solve problems, and apply knowledge in a variety of contexts.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critics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 the distinction made between aptitude and achievement tests.</a:t>
            </a: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point out that an aptitude test measures achievement to some extent, and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achievement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has an aptitude element.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Aptitude tests were formerly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referred to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intelligence </a:t>
            </a:r>
            <a:r>
              <a:rPr lang="en-US" sz="2800" b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tests.</a:t>
            </a:r>
            <a:endParaRPr lang="ar-BH" sz="28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35362"/>
      </p:ext>
    </p:extLst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83333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Notes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248472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Aptitude or intelligence is frequently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variable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needs to be controlled in educational experiments. To control 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variable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researcher may use the scores from a scholastic aptitude test. </a:t>
            </a:r>
            <a:endPara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3200" b="1" u="sng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200" b="1" u="sng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 tests available, some have been designed for use with individuals </a:t>
            </a:r>
            <a:r>
              <a:rPr lang="en-US" sz="3200" b="1" u="sng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others </a:t>
            </a:r>
            <a:r>
              <a:rPr lang="en-US" sz="3200" b="1" u="sng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use with groups.</a:t>
            </a:r>
            <a:endParaRPr lang="ar-BH" sz="3200" b="1" u="sng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3579"/>
      </p:ext>
    </p:extLst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585913"/>
            <a:ext cx="6713537" cy="3686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488832" cy="86409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Notes</a:t>
            </a:r>
            <a:endParaRPr lang="ar-B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3744416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 a measuring instrument, the researcher should look at the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that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been published on his or her question to determine what other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researchers have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to measure the construct of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interest.</a:t>
            </a: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researchers cannot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previously developed instrument, then they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must develop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their own.</a:t>
            </a:r>
            <a:endParaRPr lang="ar-BH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54672"/>
      </p:ext>
    </p:extLst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05346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  </a:t>
            </a:r>
            <a:r>
              <a:rPr lang="en-US" sz="2800" b="1" dirty="0">
                <a:solidFill>
                  <a:srgbClr val="FF0000"/>
                </a:solidFill>
              </a:rPr>
              <a:t>main types </a:t>
            </a:r>
            <a:r>
              <a:rPr lang="en-US" sz="2800" b="1" dirty="0" smtClean="0">
                <a:solidFill>
                  <a:srgbClr val="FF0000"/>
                </a:solidFill>
              </a:rPr>
              <a:t>of measuring </a:t>
            </a:r>
            <a:r>
              <a:rPr lang="en-US" sz="2800" b="1" dirty="0">
                <a:solidFill>
                  <a:srgbClr val="FF0000"/>
                </a:solidFill>
              </a:rPr>
              <a:t>instruments that are used in educational research</a:t>
            </a:r>
            <a:r>
              <a:rPr lang="en-US" sz="2800" b="1" dirty="0" smtClean="0">
                <a:solidFill>
                  <a:srgbClr val="FF0000"/>
                </a:solidFill>
              </a:rPr>
              <a:t>:-</a:t>
            </a:r>
            <a:endParaRPr lang="ar-B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106423"/>
              </p:ext>
            </p:extLst>
          </p:nvPr>
        </p:nvGraphicFramePr>
        <p:xfrm>
          <a:off x="684213" y="2060575"/>
          <a:ext cx="7775575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9538535"/>
      </p:ext>
    </p:ext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57734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TESTS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464496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are valuable measuring instruments for educational research. </a:t>
            </a:r>
            <a:endParaRPr lang="en-US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is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set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stimuli presented to an individual in order to elicit responses on the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basis of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which a numerical score can be assigned. This score, based on a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representative sample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individual’s behavior, is an indicator of the extent to which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subject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 the characteristic being measured.</a:t>
            </a:r>
            <a:endParaRPr lang="ar-BH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90831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7992888" cy="5256584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utility of these scores as indicators of the construct of interest is in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 part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function of the objectivity, validity, and reliability of the tests.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Objectivity is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extent of agreement among scorers. Some tests, such as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multiple-choice and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true–false tests, are described as objective because the scoring is done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comparing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students’ answers with the scoring key, and scorers need make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decisions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Essay tests are less objective because scores are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influenced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judgment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opinions of the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scorers.</a:t>
            </a:r>
            <a:endParaRPr lang="en-U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19350"/>
      </p:ext>
    </p:extLst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776864" cy="3168352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general, </a:t>
            </a:r>
            <a:r>
              <a:rPr lang="en-US" sz="32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validity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the extent to which a test measures what it claims to measure. </a:t>
            </a:r>
            <a:endParaRPr lang="en-US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3200" b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Reliability</a:t>
            </a:r>
            <a:r>
              <a:rPr lang="en-US" sz="32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extent to which the test measures accurately and consistently</a:t>
            </a:r>
            <a:endParaRPr lang="ar-BH" sz="3200" dirty="0"/>
          </a:p>
        </p:txBody>
      </p:sp>
    </p:spTree>
    <p:extLst>
      <p:ext uri="{BB962C8B-B14F-4D97-AF65-F5344CB8AC3E}">
        <p14:creationId xmlns:p14="http://schemas.microsoft.com/office/powerpoint/2010/main" val="1406443389"/>
      </p:ext>
    </p:extLst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89322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ACHIEVEMENT TESTS</a:t>
            </a:r>
            <a:endParaRPr lang="ar-BH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176464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Achievement tests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widely used in educational research, as well as in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They are used to measure what individuals have learned. </a:t>
            </a:r>
            <a:endParaRPr lang="en-US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Achievement tests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measure mastery and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proficiency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different areas of knowledge by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presenting subjects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a standard set of questions involving completion of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cognitive tasks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Achievement tests are generally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either standardized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teacher/researcher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made.</a:t>
            </a:r>
            <a:endParaRPr lang="ar-BH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23862"/>
      </p:ext>
    </p:extLst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29742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Standardized Tests</a:t>
            </a:r>
            <a:endParaRPr lang="ar-BH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632848" cy="3886200"/>
          </a:xfrm>
        </p:spPr>
        <p:txBody>
          <a:bodyPr/>
          <a:lstStyle/>
          <a:p>
            <a:pPr algn="just" rtl="0" eaLnBrk="0" hangingPunct="0">
              <a:buFont typeface="Wingdings" pitchFamily="2" charset="2"/>
              <a:buChar char="v"/>
            </a:pP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Standardized tests are published tests that have resulted from careful and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skillful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experts and cover broad academic objectives common to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majority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school systems. These are tests for which comparative norms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 been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derived, their validity and reliability established, and directions for </a:t>
            </a:r>
            <a:r>
              <a:rPr lang="en-US" sz="28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administering and </a:t>
            </a:r>
            <a:r>
              <a:rPr lang="en-US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scoring prescribed.</a:t>
            </a:r>
            <a:endParaRPr lang="ar-BH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62855"/>
      </p:ext>
    </p:extLst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Lecture (1)">
  <a:themeElements>
    <a:clrScheme name="Orbit design template 13">
      <a:dk1>
        <a:srgbClr val="003300"/>
      </a:dk1>
      <a:lt1>
        <a:srgbClr val="FFFFFF"/>
      </a:lt1>
      <a:dk2>
        <a:srgbClr val="3A566E"/>
      </a:dk2>
      <a:lt2>
        <a:srgbClr val="808080"/>
      </a:lt2>
      <a:accent1>
        <a:srgbClr val="A6BF73"/>
      </a:accent1>
      <a:accent2>
        <a:srgbClr val="FFFFCC"/>
      </a:accent2>
      <a:accent3>
        <a:srgbClr val="FFFFFF"/>
      </a:accent3>
      <a:accent4>
        <a:srgbClr val="002A00"/>
      </a:accent4>
      <a:accent5>
        <a:srgbClr val="D0DCBC"/>
      </a:accent5>
      <a:accent6>
        <a:srgbClr val="E7E7B9"/>
      </a:accent6>
      <a:hlink>
        <a:srgbClr val="7EA0BC"/>
      </a:hlink>
      <a:folHlink>
        <a:srgbClr val="BF848A"/>
      </a:folHlink>
    </a:clrScheme>
    <a:fontScheme name="Orbit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Orbi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design templat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549DC0DC40C54C97DE74649DDF172D" ma:contentTypeVersion="0" ma:contentTypeDescription="Create a new document." ma:contentTypeScope="" ma:versionID="d88d12aa7d9ceeefe805c42bb43a2b3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B4C4CC-321B-4C8F-8573-27B0D1780B3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119DC3-EF24-4CF9-9FE6-C56CA81F8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64712DD-F682-4707-BA3E-403AE7BDB4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Lecture (1)</Template>
  <TotalTime>2585</TotalTime>
  <Words>1300</Words>
  <Application>Microsoft Office PowerPoint</Application>
  <PresentationFormat>On-screen Show (4:3)</PresentationFormat>
  <Paragraphs>55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Lecture (1)</vt:lpstr>
      <vt:lpstr>PowerPoint Presentation</vt:lpstr>
      <vt:lpstr>Tools of Research</vt:lpstr>
      <vt:lpstr>Notes</vt:lpstr>
      <vt:lpstr>The  main types of measuring instruments that are used in educational research:-</vt:lpstr>
      <vt:lpstr>TESTS</vt:lpstr>
      <vt:lpstr>PowerPoint Presentation</vt:lpstr>
      <vt:lpstr>PowerPoint Presentation</vt:lpstr>
      <vt:lpstr>ACHIEVEMENT TESTS</vt:lpstr>
      <vt:lpstr>Standardized Tests</vt:lpstr>
      <vt:lpstr>Standardized achievement tests are available for single school subjects, such as mathematics and chemistry, and also in the form of comprehensive batteries measuring several areas of achievement.</vt:lpstr>
      <vt:lpstr>PowerPoint Presentation</vt:lpstr>
      <vt:lpstr>Researcher-Made Tests</vt:lpstr>
      <vt:lpstr>Norm-Referenced and Criterion-Referenced Tests</vt:lpstr>
      <vt:lpstr>PowerPoint Presentation</vt:lpstr>
      <vt:lpstr>Test Performance Range</vt:lpstr>
      <vt:lpstr>Performance Assessments</vt:lpstr>
      <vt:lpstr>Constructing a Performance Test To create a performance test, follow these three basic steps:</vt:lpstr>
      <vt:lpstr>PowerPoint Presentation</vt:lpstr>
      <vt:lpstr>Notes</vt:lpstr>
      <vt:lpstr>APTITUDE TESTS</vt:lpstr>
      <vt:lpstr>PowerPoint Presentation</vt:lpstr>
      <vt:lpstr>Notes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ALAQSA</dc:creator>
  <cp:lastModifiedBy>ALAQSA</cp:lastModifiedBy>
  <cp:revision>78</cp:revision>
  <dcterms:created xsi:type="dcterms:W3CDTF">2018-10-12T16:43:22Z</dcterms:created>
  <dcterms:modified xsi:type="dcterms:W3CDTF">2020-03-28T15:37:37Z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TC100690451033</vt:lpwstr>
  </property>
</Properties>
</file>